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23"/>
  </p:notesMasterIdLst>
  <p:sldIdLst>
    <p:sldId id="292" r:id="rId5"/>
    <p:sldId id="1305" r:id="rId6"/>
    <p:sldId id="352" r:id="rId7"/>
    <p:sldId id="1300" r:id="rId8"/>
    <p:sldId id="1284" r:id="rId9"/>
    <p:sldId id="1285" r:id="rId10"/>
    <p:sldId id="1307" r:id="rId11"/>
    <p:sldId id="1306" r:id="rId12"/>
    <p:sldId id="1286" r:id="rId13"/>
    <p:sldId id="1287" r:id="rId14"/>
    <p:sldId id="1292" r:id="rId15"/>
    <p:sldId id="1293" r:id="rId16"/>
    <p:sldId id="1294" r:id="rId17"/>
    <p:sldId id="1308" r:id="rId18"/>
    <p:sldId id="1296" r:id="rId19"/>
    <p:sldId id="1297" r:id="rId20"/>
    <p:sldId id="1288" r:id="rId21"/>
    <p:sldId id="1249" r:id="rId22"/>
  </p:sldIdLst>
  <p:sldSz cx="9144000" cy="5143500" type="screen16x9"/>
  <p:notesSz cx="6858000" cy="9144000"/>
  <p:custShowLst>
    <p:custShow name="Custom Show 1" id="0">
      <p:sldLst>
        <p:sld r:id="rId5"/>
        <p:sld r:id="rId7"/>
        <p:sld r:id="rId8"/>
        <p:sld r:id="rId9"/>
        <p:sld r:id="rId13"/>
      </p:sldLst>
    </p:custShow>
  </p:custShow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612" userDrawn="1">
          <p15:clr>
            <a:srgbClr val="A4A3A4"/>
          </p15:clr>
        </p15:guide>
        <p15:guide id="2" pos="144" userDrawn="1">
          <p15:clr>
            <a:srgbClr val="A4A3A4"/>
          </p15:clr>
        </p15:guide>
        <p15:guide id="3" orient="horz" pos="876" userDrawn="1">
          <p15:clr>
            <a:srgbClr val="A4A3A4"/>
          </p15:clr>
        </p15:guide>
      </p15:sldGuideLst>
    </p:ext>
    <p: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xmlns="" r:id="rId220"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213264"/>
    <a:srgbClr val="841910"/>
    <a:srgbClr val="DFDDFB"/>
    <a:srgbClr val="213164"/>
    <a:srgbClr val="213163"/>
    <a:srgbClr val="E3E1FB"/>
    <a:srgbClr val="FFAB40"/>
    <a:srgbClr val="FFFFFF"/>
    <a:srgbClr val="FFCD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3" d="100"/>
          <a:sy n="73" d="100"/>
        </p:scale>
        <p:origin x="1080" y="40"/>
      </p:cViewPr>
      <p:guideLst>
        <p:guide orient="horz" pos="612"/>
        <p:guide pos="144"/>
        <p:guide orient="horz" pos="876"/>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slide" Target="slides/slide17.xml"/><Relationship Id="rId222"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2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20" Type="http://customschemas.google.com/relationships/presentationmetadata" Target="metadata"/><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22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23"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E7D7BE-B1CD-41F1-9DDE-F3BBBC55BBFD}"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2660E8EA-4C38-4480-80FB-2EE5BA6984B3}" type="pres">
      <dgm:prSet presAssocID="{9CE7D7BE-B1CD-41F1-9DDE-F3BBBC55BBFD}" presName="Name0" presStyleCnt="0">
        <dgm:presLayoutVars>
          <dgm:chMax val="11"/>
          <dgm:chPref val="11"/>
          <dgm:dir/>
          <dgm:resizeHandles/>
        </dgm:presLayoutVars>
      </dgm:prSet>
      <dgm:spPr/>
    </dgm:pt>
  </dgm:ptLst>
  <dgm:cxnLst>
    <dgm:cxn modelId="{C84E9C6A-95CD-430E-B250-50748F350F7D}" type="presOf" srcId="{9CE7D7BE-B1CD-41F1-9DDE-F3BBBC55BBFD}" destId="{2660E8EA-4C38-4480-80FB-2EE5BA6984B3}" srcOrd="0"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dirty="0">
                <a:solidFill>
                  <a:srgbClr val="223366"/>
                </a:solidFill>
              </a:rPr>
              <a:t>Thank You !!</a:t>
            </a:r>
            <a:endParaRPr lang="en-US" sz="1100" b="1" spc="-5" dirty="0">
              <a:solidFill>
                <a:srgbClr val="223366"/>
              </a:solidFill>
            </a:endParaRPr>
          </a:p>
        </p:txBody>
      </p:sp>
    </p:spTree>
    <p:extLst>
      <p:ext uri="{BB962C8B-B14F-4D97-AF65-F5344CB8AC3E}">
        <p14:creationId xmlns:p14="http://schemas.microsoft.com/office/powerpoint/2010/main" val="1272307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0" algn="l">
              <a:lnSpc>
                <a:spcPct val="100000"/>
              </a:lnSpc>
              <a:spcBef>
                <a:spcPts val="0"/>
              </a:spcBef>
              <a:spcAft>
                <a:spcPts val="0"/>
              </a:spcAft>
              <a:buSzPts val="1100"/>
              <a:buNone/>
            </a:pPr>
            <a:endParaRPr lang="en"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93475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81168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249617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458256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453239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671224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246731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48123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4/12/2024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MT"/>
                <a:cs typeface="Arial M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800" b="0" i="0">
                <a:solidFill>
                  <a:schemeClr val="tx1"/>
                </a:solidFill>
                <a:latin typeface="Arial MT"/>
                <a:cs typeface="Arial MT"/>
              </a:defRPr>
            </a:lvl1pPr>
          </a:lstStyle>
          <a:p>
            <a:pPr marL="12700">
              <a:lnSpc>
                <a:spcPct val="100000"/>
              </a:lnSpc>
              <a:spcBef>
                <a:spcPts val="25"/>
              </a:spcBef>
            </a:pPr>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3FD61DA6-D9C3-4FDE-8A87-022315D71125}" type="datetime1">
              <a:rPr lang="en-US" smtClean="0"/>
              <a:t>4/12/2024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837878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8" name="Rectangle 7">
            <a:extLst>
              <a:ext uri="{FF2B5EF4-FFF2-40B4-BE49-F238E27FC236}">
                <a16:creationId xmlns:a16="http://schemas.microsoft.com/office/drawing/2014/main" id="{9759FAC2-2004-4EAC-FA79-8395FA9E5834}"/>
              </a:ext>
            </a:extLst>
          </p:cNvPr>
          <p:cNvSpPr/>
          <p:nvPr userDrawn="1"/>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110;p4" descr="A close up of a sign&#10;&#10;Description automatically generated">
            <a:extLst>
              <a:ext uri="{FF2B5EF4-FFF2-40B4-BE49-F238E27FC236}">
                <a16:creationId xmlns:a16="http://schemas.microsoft.com/office/drawing/2014/main" id="{CE849A3B-BCF0-B774-F89E-81965C71F93E}"/>
              </a:ext>
            </a:extLst>
          </p:cNvPr>
          <p:cNvPicPr preferRelativeResize="0"/>
          <p:nvPr userDrawn="1"/>
        </p:nvPicPr>
        <p:blipFill rotWithShape="1">
          <a:blip r:embed="rId13">
            <a:alphaModFix/>
          </a:blip>
          <a:srcRect/>
          <a:stretch/>
        </p:blipFill>
        <p:spPr>
          <a:xfrm>
            <a:off x="7799751" y="88917"/>
            <a:ext cx="1233874" cy="412476"/>
          </a:xfrm>
          <a:prstGeom prst="rect">
            <a:avLst/>
          </a:prstGeom>
          <a:noFill/>
          <a:ln>
            <a:noFill/>
          </a:ln>
        </p:spPr>
      </p:pic>
      <p:sp>
        <p:nvSpPr>
          <p:cNvPr id="2" name="Rectangle 1">
            <a:extLst>
              <a:ext uri="{FF2B5EF4-FFF2-40B4-BE49-F238E27FC236}">
                <a16:creationId xmlns:a16="http://schemas.microsoft.com/office/drawing/2014/main" id="{5DA41203-56BE-577E-A8C1-98B09B515AAC}"/>
              </a:ext>
            </a:extLst>
          </p:cNvPr>
          <p:cNvSpPr/>
          <p:nvPr userDrawn="1"/>
        </p:nvSpPr>
        <p:spPr>
          <a:xfrm>
            <a:off x="7594600" y="82567"/>
            <a:ext cx="165100" cy="412476"/>
          </a:xfrm>
          <a:prstGeom prst="rect">
            <a:avLst/>
          </a:prstGeom>
          <a:solidFill>
            <a:srgbClr val="8419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113AE749-D756-44D4-7512-5A64C3448524}"/>
              </a:ext>
            </a:extLst>
          </p:cNvPr>
          <p:cNvSpPr/>
          <p:nvPr userDrawn="1"/>
        </p:nvSpPr>
        <p:spPr>
          <a:xfrm>
            <a:off x="7440249" y="82567"/>
            <a:ext cx="103551" cy="412476"/>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7AC47A97-ED2C-01CD-35B7-62DB0980AD76}"/>
              </a:ext>
            </a:extLst>
          </p:cNvPr>
          <p:cNvSpPr/>
          <p:nvPr userDrawn="1"/>
        </p:nvSpPr>
        <p:spPr>
          <a:xfrm>
            <a:off x="0" y="5086350"/>
            <a:ext cx="9144000" cy="69850"/>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005834B6-17D2-3D0A-58FC-6B1CA1321EBB}"/>
              </a:ext>
            </a:extLst>
          </p:cNvPr>
          <p:cNvSpPr/>
          <p:nvPr userDrawn="1"/>
        </p:nvSpPr>
        <p:spPr>
          <a:xfrm>
            <a:off x="0" y="88917"/>
            <a:ext cx="7283428" cy="406126"/>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4563F94C-8FC4-4D17-213C-5A08DC1A14F1}"/>
              </a:ext>
            </a:extLst>
          </p:cNvPr>
          <p:cNvSpPr txBox="1"/>
          <p:nvPr userDrawn="1"/>
        </p:nvSpPr>
        <p:spPr>
          <a:xfrm>
            <a:off x="92480" y="105826"/>
            <a:ext cx="3953740" cy="369332"/>
          </a:xfrm>
          <a:prstGeom prst="rect">
            <a:avLst/>
          </a:prstGeom>
          <a:noFill/>
        </p:spPr>
        <p:txBody>
          <a:bodyPr wrap="square" rtlCol="0">
            <a:spAutoFit/>
          </a:bodyPr>
          <a:lstStyle/>
          <a:p>
            <a:r>
              <a:rPr lang="en-US" sz="1800" b="0">
                <a:solidFill>
                  <a:schemeClr val="bg1"/>
                </a:solidFill>
              </a:rPr>
              <a:t>Next Gen Employability Program</a:t>
            </a:r>
          </a:p>
        </p:txBody>
      </p:sp>
    </p:spTree>
  </p:cSld>
  <p:clrMap bg1="lt1" tx1="dk1" bg2="dk2" tx2="lt2" accent1="accent1" accent2="accent2" accent3="accent3" accent4="accent4" accent5="accent5" accent6="accent6" hlink="hlink" folHlink="folHlink"/>
  <p:sldLayoutIdLst>
    <p:sldLayoutId id="2147483666" r:id="rId1"/>
    <p:sldLayoutId id="2147483654" r:id="rId2"/>
    <p:sldLayoutId id="2147483668" r:id="rId3"/>
    <p:sldLayoutId id="2147483669" r:id="rId4"/>
    <p:sldLayoutId id="2147483670" r:id="rId5"/>
    <p:sldLayoutId id="2147483656" r:id="rId6"/>
    <p:sldLayoutId id="2147483657" r:id="rId7"/>
    <p:sldLayoutId id="2147483659" r:id="rId8"/>
    <p:sldLayoutId id="2147483674" r:id="rId9"/>
    <p:sldLayoutId id="2147483687" r:id="rId10"/>
    <p:sldLayoutId id="214748370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5236A7EE-63C5-F101-791D-20DB74487B5F}"/>
              </a:ext>
            </a:extLst>
          </p:cNvPr>
          <p:cNvSpPr/>
          <p:nvPr/>
        </p:nvSpPr>
        <p:spPr>
          <a:xfrm>
            <a:off x="0" y="0"/>
            <a:ext cx="9144000" cy="5143500"/>
          </a:xfrm>
          <a:prstGeom prst="rect">
            <a:avLst/>
          </a:prstGeom>
          <a:solidFill>
            <a:srgbClr val="DFDD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7" name="Picture 26" descr="A white circle in the sky&#10;&#10;Description automatically generated">
            <a:extLst>
              <a:ext uri="{FF2B5EF4-FFF2-40B4-BE49-F238E27FC236}">
                <a16:creationId xmlns:a16="http://schemas.microsoft.com/office/drawing/2014/main" id="{1D208048-E027-53B8-75D2-1A56790EAEA4}"/>
              </a:ext>
            </a:extLst>
          </p:cNvPr>
          <p:cNvPicPr>
            <a:picLocks noChangeAspect="1"/>
          </p:cNvPicPr>
          <p:nvPr/>
        </p:nvPicPr>
        <p:blipFill rotWithShape="1">
          <a:blip r:embed="rId3">
            <a:alphaModFix amt="5000"/>
          </a:blip>
          <a:srcRect t="5928" r="746" b="10206"/>
          <a:stretch/>
        </p:blipFill>
        <p:spPr>
          <a:xfrm>
            <a:off x="13063" y="-1"/>
            <a:ext cx="9130937" cy="5143501"/>
          </a:xfrm>
          <a:prstGeom prst="rect">
            <a:avLst/>
          </a:prstGeom>
          <a:effectLst/>
        </p:spPr>
      </p:pic>
      <p:sp>
        <p:nvSpPr>
          <p:cNvPr id="22" name="Rectangle 21">
            <a:extLst>
              <a:ext uri="{FF2B5EF4-FFF2-40B4-BE49-F238E27FC236}">
                <a16:creationId xmlns:a16="http://schemas.microsoft.com/office/drawing/2014/main" id="{03D60DAB-D335-1BD9-E58E-A9668EF00ACF}"/>
              </a:ext>
            </a:extLst>
          </p:cNvPr>
          <p:cNvSpPr/>
          <p:nvPr/>
        </p:nvSpPr>
        <p:spPr>
          <a:xfrm>
            <a:off x="1865074" y="730897"/>
            <a:ext cx="6301139" cy="3966472"/>
          </a:xfrm>
          <a:prstGeom prst="rect">
            <a:avLst/>
          </a:prstGeom>
          <a:solidFill>
            <a:srgbClr val="213163"/>
          </a:solidFill>
          <a:ln>
            <a:solidFill>
              <a:srgbClr val="213163"/>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13F58464-A114-244B-EF0C-6FE8EEDA9F75}"/>
              </a:ext>
            </a:extLst>
          </p:cNvPr>
          <p:cNvSpPr/>
          <p:nvPr/>
        </p:nvSpPr>
        <p:spPr>
          <a:xfrm>
            <a:off x="988684" y="1023080"/>
            <a:ext cx="6985193" cy="3451405"/>
          </a:xfrm>
          <a:prstGeom prst="rect">
            <a:avLst/>
          </a:prstGeom>
          <a:solidFill>
            <a:schemeClr val="bg1"/>
          </a:solidFill>
          <a:ln>
            <a:solidFill>
              <a:schemeClr val="bg1"/>
            </a:solidFill>
          </a:ln>
          <a:effectLst>
            <a:outerShdw blurRad="508000" sx="105000" sy="105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BC4CF228-26B3-09C5-44DF-CA8F345519C2}"/>
              </a:ext>
            </a:extLst>
          </p:cNvPr>
          <p:cNvSpPr/>
          <p:nvPr/>
        </p:nvSpPr>
        <p:spPr>
          <a:xfrm>
            <a:off x="2490558" y="2787442"/>
            <a:ext cx="50564" cy="446915"/>
          </a:xfrm>
          <a:prstGeom prst="rect">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B1520DAD-F8CC-E505-163A-1A40C1FCC226}"/>
              </a:ext>
            </a:extLst>
          </p:cNvPr>
          <p:cNvSpPr txBox="1"/>
          <p:nvPr/>
        </p:nvSpPr>
        <p:spPr>
          <a:xfrm>
            <a:off x="2029564" y="2248174"/>
            <a:ext cx="5025352" cy="400110"/>
          </a:xfrm>
          <a:prstGeom prst="rect">
            <a:avLst/>
          </a:prstGeom>
          <a:noFill/>
        </p:spPr>
        <p:txBody>
          <a:bodyPr wrap="square" rtlCol="0">
            <a:spAutoFit/>
          </a:bodyPr>
          <a:lstStyle/>
          <a:p>
            <a:r>
              <a:rPr lang="en-US" sz="2000" b="1">
                <a:solidFill>
                  <a:srgbClr val="161D23"/>
                </a:solidFill>
              </a:rPr>
              <a:t>NEXT GEN EMPLOYABILITY PROGRAM</a:t>
            </a:r>
          </a:p>
        </p:txBody>
      </p:sp>
      <p:sp>
        <p:nvSpPr>
          <p:cNvPr id="7" name="TextBox 6">
            <a:extLst>
              <a:ext uri="{FF2B5EF4-FFF2-40B4-BE49-F238E27FC236}">
                <a16:creationId xmlns:a16="http://schemas.microsoft.com/office/drawing/2014/main" id="{7054292D-CF71-BD6B-6494-F0C14CB8262D}"/>
              </a:ext>
            </a:extLst>
          </p:cNvPr>
          <p:cNvSpPr txBox="1"/>
          <p:nvPr/>
        </p:nvSpPr>
        <p:spPr>
          <a:xfrm>
            <a:off x="2541122" y="2795733"/>
            <a:ext cx="4019698" cy="400110"/>
          </a:xfrm>
          <a:prstGeom prst="rect">
            <a:avLst/>
          </a:prstGeom>
          <a:noFill/>
        </p:spPr>
        <p:txBody>
          <a:bodyPr wrap="square" rtlCol="0">
            <a:spAutoFit/>
          </a:bodyPr>
          <a:lstStyle/>
          <a:p>
            <a:r>
              <a:rPr lang="en-US" sz="2000">
                <a:solidFill>
                  <a:srgbClr val="161D23"/>
                </a:solidFill>
              </a:rPr>
              <a:t>Creating a future-ready workforce</a:t>
            </a:r>
          </a:p>
        </p:txBody>
      </p:sp>
      <p:sp>
        <p:nvSpPr>
          <p:cNvPr id="13" name="Google Shape;70;p13">
            <a:extLst>
              <a:ext uri="{FF2B5EF4-FFF2-40B4-BE49-F238E27FC236}">
                <a16:creationId xmlns:a16="http://schemas.microsoft.com/office/drawing/2014/main" id="{8C1DD971-C5B3-56AD-1BE7-5C0CC8C3C639}"/>
              </a:ext>
            </a:extLst>
          </p:cNvPr>
          <p:cNvSpPr txBox="1"/>
          <p:nvPr/>
        </p:nvSpPr>
        <p:spPr>
          <a:xfrm>
            <a:off x="1003625" y="364253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Team Members</a:t>
            </a:r>
          </a:p>
        </p:txBody>
      </p:sp>
      <p:sp>
        <p:nvSpPr>
          <p:cNvPr id="14" name="TextBox 13">
            <a:extLst>
              <a:ext uri="{FF2B5EF4-FFF2-40B4-BE49-F238E27FC236}">
                <a16:creationId xmlns:a16="http://schemas.microsoft.com/office/drawing/2014/main" id="{43DEA4E5-E1F9-7C2B-5D82-B9EBDB357F79}"/>
              </a:ext>
            </a:extLst>
          </p:cNvPr>
          <p:cNvSpPr txBox="1"/>
          <p:nvPr/>
        </p:nvSpPr>
        <p:spPr>
          <a:xfrm>
            <a:off x="1042826" y="3858605"/>
            <a:ext cx="2095554" cy="456535"/>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Name :</a:t>
            </a:r>
            <a:r>
              <a:rPr lang="en-US" sz="1100" b="0" i="0" u="none" strike="noStrike" cap="none" dirty="0" err="1">
                <a:solidFill>
                  <a:schemeClr val="tx1"/>
                </a:solidFill>
                <a:latin typeface="Arial"/>
                <a:ea typeface="Arial"/>
                <a:cs typeface="Arial"/>
                <a:sym typeface="Arial"/>
              </a:rPr>
              <a:t>Wafa</a:t>
            </a:r>
            <a:r>
              <a:rPr lang="en-US" sz="1100">
                <a:solidFill>
                  <a:schemeClr val="tx1"/>
                </a:solidFill>
              </a:rPr>
              <a:t> B</a:t>
            </a:r>
            <a:endParaRPr lang="en-US" sz="1100" b="0" i="0" u="none" strike="noStrike" cap="none" dirty="0">
              <a:solidFill>
                <a:schemeClr val="tx1"/>
              </a:solidFill>
              <a:latin typeface="Arial"/>
              <a:ea typeface="Arial"/>
              <a:cs typeface="Arial"/>
              <a:sym typeface="Arial"/>
            </a:endParaRPr>
          </a:p>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ID :au960221104124 </a:t>
            </a:r>
          </a:p>
        </p:txBody>
      </p:sp>
      <p:cxnSp>
        <p:nvCxnSpPr>
          <p:cNvPr id="15" name="Straight Connector 14">
            <a:extLst>
              <a:ext uri="{FF2B5EF4-FFF2-40B4-BE49-F238E27FC236}">
                <a16:creationId xmlns:a16="http://schemas.microsoft.com/office/drawing/2014/main" id="{65441A6D-4B56-CED3-7C3C-EF8BA7462425}"/>
              </a:ext>
            </a:extLst>
          </p:cNvPr>
          <p:cNvCxnSpPr>
            <a:cxnSpLocks/>
          </p:cNvCxnSpPr>
          <p:nvPr/>
        </p:nvCxnSpPr>
        <p:spPr>
          <a:xfrm>
            <a:off x="1100213" y="3919492"/>
            <a:ext cx="1986613"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18" name="Google Shape;70;p13">
            <a:extLst>
              <a:ext uri="{FF2B5EF4-FFF2-40B4-BE49-F238E27FC236}">
                <a16:creationId xmlns:a16="http://schemas.microsoft.com/office/drawing/2014/main" id="{CCC1DF48-ED01-057A-9A4F-593C2283B3BB}"/>
              </a:ext>
            </a:extLst>
          </p:cNvPr>
          <p:cNvSpPr txBox="1"/>
          <p:nvPr/>
        </p:nvSpPr>
        <p:spPr>
          <a:xfrm>
            <a:off x="5596477" y="362729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College Name</a:t>
            </a:r>
          </a:p>
        </p:txBody>
      </p:sp>
      <p:cxnSp>
        <p:nvCxnSpPr>
          <p:cNvPr id="20" name="Straight Connector 19">
            <a:extLst>
              <a:ext uri="{FF2B5EF4-FFF2-40B4-BE49-F238E27FC236}">
                <a16:creationId xmlns:a16="http://schemas.microsoft.com/office/drawing/2014/main" id="{EE4AF06F-32E4-745B-8ACE-60EC11F28AB5}"/>
              </a:ext>
            </a:extLst>
          </p:cNvPr>
          <p:cNvCxnSpPr>
            <a:cxnSpLocks/>
          </p:cNvCxnSpPr>
          <p:nvPr/>
        </p:nvCxnSpPr>
        <p:spPr>
          <a:xfrm>
            <a:off x="5693065" y="3919492"/>
            <a:ext cx="1360332"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20BD188-F1AC-8947-CAF9-F4BF1056D5B6}"/>
              </a:ext>
            </a:extLst>
          </p:cNvPr>
          <p:cNvSpPr txBox="1"/>
          <p:nvPr/>
        </p:nvSpPr>
        <p:spPr>
          <a:xfrm>
            <a:off x="5693356" y="3956068"/>
            <a:ext cx="2095554" cy="430887"/>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Arunachala College of Engineering for Women</a:t>
            </a:r>
          </a:p>
        </p:txBody>
      </p:sp>
      <p:pic>
        <p:nvPicPr>
          <p:cNvPr id="1026" name="Picture 2">
            <a:extLst>
              <a:ext uri="{FF2B5EF4-FFF2-40B4-BE49-F238E27FC236}">
                <a16:creationId xmlns:a16="http://schemas.microsoft.com/office/drawing/2014/main" id="{61466F5C-A7B7-4728-9A5F-F0612A432B9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834750" y="1249149"/>
            <a:ext cx="1146742" cy="666202"/>
          </a:xfrm>
          <a:prstGeom prst="rect">
            <a:avLst/>
          </a:prstGeom>
          <a:extLst>
            <a:ext uri="{909E8E84-426E-40DD-AFC4-6F175D3DCCD1}">
              <a14:hiddenFill xmlns:a14="http://schemas.microsoft.com/office/drawing/2010/main">
                <a:solidFill>
                  <a:srgbClr val="FFFFFF"/>
                </a:solidFill>
              </a14:hiddenFill>
            </a:ext>
          </a:extLst>
        </p:spPr>
      </p:pic>
      <p:pic>
        <p:nvPicPr>
          <p:cNvPr id="1029" name="Picture 5" descr="A logo with people and map&#10;&#10;Description automatically generated">
            <a:extLst>
              <a:ext uri="{FF2B5EF4-FFF2-40B4-BE49-F238E27FC236}">
                <a16:creationId xmlns:a16="http://schemas.microsoft.com/office/drawing/2014/main" id="{BFFC49F7-E3C1-4C7B-B678-EA69593CA0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1189" y="1211666"/>
            <a:ext cx="668564" cy="66620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lose up of a logo&#10;&#10;Description automatically generated">
            <a:extLst>
              <a:ext uri="{FF2B5EF4-FFF2-40B4-BE49-F238E27FC236}">
                <a16:creationId xmlns:a16="http://schemas.microsoft.com/office/drawing/2014/main" id="{E8EBC10E-EEF7-B81B-B43B-76C70375410B}"/>
              </a:ext>
            </a:extLst>
          </p:cNvPr>
          <p:cNvPicPr>
            <a:picLocks noChangeAspect="1"/>
          </p:cNvPicPr>
          <p:nvPr/>
        </p:nvPicPr>
        <p:blipFill>
          <a:blip r:embed="rId6"/>
          <a:stretch>
            <a:fillRect/>
          </a:stretch>
        </p:blipFill>
        <p:spPr>
          <a:xfrm>
            <a:off x="3927667" y="1286631"/>
            <a:ext cx="1587347" cy="51627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590"/>
    </mc:Choice>
    <mc:Fallback xmlns="">
      <p:transition spd="slow" advTm="359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Modelling &amp; Results</a:t>
            </a:r>
            <a:endParaRPr lang="en-IN" sz="160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20" name="TextBox 19">
            <a:extLst>
              <a:ext uri="{FF2B5EF4-FFF2-40B4-BE49-F238E27FC236}">
                <a16:creationId xmlns:a16="http://schemas.microsoft.com/office/drawing/2014/main" id="{B779BF5F-1BD5-E35D-7E63-BD7C9810FF4D}"/>
              </a:ext>
            </a:extLst>
          </p:cNvPr>
          <p:cNvSpPr txBox="1"/>
          <p:nvPr/>
        </p:nvSpPr>
        <p:spPr>
          <a:xfrm>
            <a:off x="845820" y="1360452"/>
            <a:ext cx="7356236" cy="1600438"/>
          </a:xfrm>
          <a:prstGeom prst="rect">
            <a:avLst/>
          </a:prstGeom>
          <a:noFill/>
        </p:spPr>
        <p:txBody>
          <a:bodyPr wrap="square" rtlCol="0">
            <a:spAutoFit/>
          </a:bodyPr>
          <a:lstStyle/>
          <a:p>
            <a:r>
              <a:rPr lang="en-US" sz="1400" dirty="0">
                <a:solidFill>
                  <a:srgbClr val="002060"/>
                </a:solidFill>
              </a:rPr>
              <a:t>The program would involve training employees in utilizing these technologies effectively, developing problem-solving skills, and fostering a customer-centric mindset. Results could include improved operational efficiency, reduced downtime, enhanced customer satisfaction, and a skilled workforce ready to adapt to future industry trends. A Next Gen Employability program for car rentals could focus on incorporating cutting-edge technology such as AI-driven vehicle tracking systems, predictive maintenance algorithms, and customer experience enhancements. </a:t>
            </a:r>
            <a:endParaRPr lang="en-IN" dirty="0"/>
          </a:p>
        </p:txBody>
      </p:sp>
    </p:spTree>
    <p:extLst>
      <p:ext uri="{BB962C8B-B14F-4D97-AF65-F5344CB8AC3E}">
        <p14:creationId xmlns:p14="http://schemas.microsoft.com/office/powerpoint/2010/main" val="28637250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B7586-5B6F-C8C7-E175-4BE77E8499ED}"/>
              </a:ext>
            </a:extLst>
          </p:cNvPr>
          <p:cNvSpPr>
            <a:spLocks noGrp="1"/>
          </p:cNvSpPr>
          <p:nvPr>
            <p:ph type="title"/>
          </p:nvPr>
        </p:nvSpPr>
        <p:spPr>
          <a:xfrm>
            <a:off x="155850" y="613142"/>
            <a:ext cx="8832300" cy="451933"/>
          </a:xfrm>
        </p:spPr>
        <p:txBody>
          <a:bodyPr/>
          <a:lstStyle/>
          <a:p>
            <a:pPr algn="ctr"/>
            <a:r>
              <a:rPr lang="en-US"/>
              <a:t>Homepage</a:t>
            </a:r>
          </a:p>
        </p:txBody>
      </p:sp>
      <p:pic>
        <p:nvPicPr>
          <p:cNvPr id="6" name="Picture 5">
            <a:extLst>
              <a:ext uri="{FF2B5EF4-FFF2-40B4-BE49-F238E27FC236}">
                <a16:creationId xmlns:a16="http://schemas.microsoft.com/office/drawing/2014/main" id="{A4DA072F-C459-06CF-AB8E-284877A5F8F2}"/>
              </a:ext>
            </a:extLst>
          </p:cNvPr>
          <p:cNvPicPr>
            <a:picLocks noChangeAspect="1"/>
          </p:cNvPicPr>
          <p:nvPr/>
        </p:nvPicPr>
        <p:blipFill>
          <a:blip r:embed="rId2"/>
          <a:stretch>
            <a:fillRect/>
          </a:stretch>
        </p:blipFill>
        <p:spPr>
          <a:xfrm>
            <a:off x="1637211" y="1233075"/>
            <a:ext cx="6001173" cy="3375660"/>
          </a:xfrm>
          <a:prstGeom prst="rect">
            <a:avLst/>
          </a:prstGeom>
        </p:spPr>
      </p:pic>
    </p:spTree>
    <p:extLst>
      <p:ext uri="{BB962C8B-B14F-4D97-AF65-F5344CB8AC3E}">
        <p14:creationId xmlns:p14="http://schemas.microsoft.com/office/powerpoint/2010/main" val="6908754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AF59C-CA47-321D-4366-F7B3EDADF895}"/>
              </a:ext>
            </a:extLst>
          </p:cNvPr>
          <p:cNvSpPr>
            <a:spLocks noGrp="1"/>
          </p:cNvSpPr>
          <p:nvPr>
            <p:ph type="title"/>
          </p:nvPr>
        </p:nvSpPr>
        <p:spPr>
          <a:xfrm>
            <a:off x="628560" y="601132"/>
            <a:ext cx="7886430" cy="666517"/>
          </a:xfrm>
        </p:spPr>
        <p:txBody>
          <a:bodyPr/>
          <a:lstStyle/>
          <a:p>
            <a:pPr algn="ctr"/>
            <a:r>
              <a:rPr lang="en-US" b="1"/>
              <a:t>About-Us-Page</a:t>
            </a:r>
          </a:p>
        </p:txBody>
      </p:sp>
      <p:pic>
        <p:nvPicPr>
          <p:cNvPr id="4" name="Picture 3">
            <a:extLst>
              <a:ext uri="{FF2B5EF4-FFF2-40B4-BE49-F238E27FC236}">
                <a16:creationId xmlns:a16="http://schemas.microsoft.com/office/drawing/2014/main" id="{F95C9A6C-2E55-AC1A-1905-67C9BDE98B9E}"/>
              </a:ext>
            </a:extLst>
          </p:cNvPr>
          <p:cNvPicPr>
            <a:picLocks noChangeAspect="1"/>
          </p:cNvPicPr>
          <p:nvPr/>
        </p:nvPicPr>
        <p:blipFill>
          <a:blip r:embed="rId2"/>
          <a:stretch>
            <a:fillRect/>
          </a:stretch>
        </p:blipFill>
        <p:spPr>
          <a:xfrm>
            <a:off x="1663337" y="1388705"/>
            <a:ext cx="5490270" cy="3088277"/>
          </a:xfrm>
          <a:prstGeom prst="rect">
            <a:avLst/>
          </a:prstGeom>
        </p:spPr>
      </p:pic>
      <p:pic>
        <p:nvPicPr>
          <p:cNvPr id="6" name="Picture 5">
            <a:extLst>
              <a:ext uri="{FF2B5EF4-FFF2-40B4-BE49-F238E27FC236}">
                <a16:creationId xmlns:a16="http://schemas.microsoft.com/office/drawing/2014/main" id="{E82740C6-53DC-C305-B484-B9D83F948178}"/>
              </a:ext>
            </a:extLst>
          </p:cNvPr>
          <p:cNvPicPr>
            <a:picLocks noChangeAspect="1"/>
          </p:cNvPicPr>
          <p:nvPr/>
        </p:nvPicPr>
        <p:blipFill rotWithShape="1">
          <a:blip r:embed="rId3"/>
          <a:srcRect l="9048" t="10190" r="11332" b="11510"/>
          <a:stretch/>
        </p:blipFill>
        <p:spPr>
          <a:xfrm>
            <a:off x="1854926" y="3431178"/>
            <a:ext cx="1539121" cy="819382"/>
          </a:xfrm>
          <a:prstGeom prst="rect">
            <a:avLst/>
          </a:prstGeom>
        </p:spPr>
      </p:pic>
    </p:spTree>
    <p:extLst>
      <p:ext uri="{BB962C8B-B14F-4D97-AF65-F5344CB8AC3E}">
        <p14:creationId xmlns:p14="http://schemas.microsoft.com/office/powerpoint/2010/main" val="21207922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B10D8-E098-FF8E-C5FA-FA8492007A31}"/>
              </a:ext>
            </a:extLst>
          </p:cNvPr>
          <p:cNvSpPr>
            <a:spLocks noGrp="1"/>
          </p:cNvSpPr>
          <p:nvPr>
            <p:ph type="title"/>
          </p:nvPr>
        </p:nvSpPr>
        <p:spPr>
          <a:xfrm>
            <a:off x="628560" y="635000"/>
            <a:ext cx="7886430" cy="632649"/>
          </a:xfrm>
        </p:spPr>
        <p:txBody>
          <a:bodyPr/>
          <a:lstStyle/>
          <a:p>
            <a:pPr algn="ctr"/>
            <a:r>
              <a:rPr lang="en-US" b="1"/>
              <a:t>Service-Page</a:t>
            </a:r>
          </a:p>
        </p:txBody>
      </p:sp>
      <p:pic>
        <p:nvPicPr>
          <p:cNvPr id="5" name="Picture 4">
            <a:extLst>
              <a:ext uri="{FF2B5EF4-FFF2-40B4-BE49-F238E27FC236}">
                <a16:creationId xmlns:a16="http://schemas.microsoft.com/office/drawing/2014/main" id="{E1326468-F12E-52CB-7A02-4FAFA74C530B}"/>
              </a:ext>
            </a:extLst>
          </p:cNvPr>
          <p:cNvPicPr>
            <a:picLocks noChangeAspect="1"/>
          </p:cNvPicPr>
          <p:nvPr/>
        </p:nvPicPr>
        <p:blipFill>
          <a:blip r:embed="rId2"/>
          <a:stretch>
            <a:fillRect/>
          </a:stretch>
        </p:blipFill>
        <p:spPr>
          <a:xfrm>
            <a:off x="1641082" y="1341119"/>
            <a:ext cx="5861836" cy="3297283"/>
          </a:xfrm>
          <a:prstGeom prst="rect">
            <a:avLst/>
          </a:prstGeom>
        </p:spPr>
      </p:pic>
    </p:spTree>
    <p:extLst>
      <p:ext uri="{BB962C8B-B14F-4D97-AF65-F5344CB8AC3E}">
        <p14:creationId xmlns:p14="http://schemas.microsoft.com/office/powerpoint/2010/main" val="10728150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3493DC77-B207-56AE-56EF-BB90A51DDBA6}"/>
              </a:ext>
            </a:extLst>
          </p:cNvPr>
          <p:cNvSpPr>
            <a:spLocks noGrp="1"/>
          </p:cNvSpPr>
          <p:nvPr>
            <p:ph type="subTitle"/>
          </p:nvPr>
        </p:nvSpPr>
        <p:spPr>
          <a:xfrm>
            <a:off x="3416878" y="457432"/>
            <a:ext cx="1768732" cy="601347"/>
          </a:xfrm>
        </p:spPr>
        <p:txBody>
          <a:bodyPr/>
          <a:lstStyle/>
          <a:p>
            <a:r>
              <a:rPr lang="en-US" b="1" dirty="0"/>
              <a:t>Departments-Page</a:t>
            </a:r>
            <a:endParaRPr lang="en-IN" b="1" dirty="0"/>
          </a:p>
        </p:txBody>
      </p:sp>
      <p:pic>
        <p:nvPicPr>
          <p:cNvPr id="5" name="Picture 4">
            <a:extLst>
              <a:ext uri="{FF2B5EF4-FFF2-40B4-BE49-F238E27FC236}">
                <a16:creationId xmlns:a16="http://schemas.microsoft.com/office/drawing/2014/main" id="{625FAA62-367A-6CFA-4865-396134788A4B}"/>
              </a:ext>
            </a:extLst>
          </p:cNvPr>
          <p:cNvPicPr>
            <a:picLocks noChangeAspect="1"/>
          </p:cNvPicPr>
          <p:nvPr/>
        </p:nvPicPr>
        <p:blipFill>
          <a:blip r:embed="rId2"/>
          <a:stretch>
            <a:fillRect/>
          </a:stretch>
        </p:blipFill>
        <p:spPr>
          <a:xfrm>
            <a:off x="1552074" y="1099153"/>
            <a:ext cx="6376737" cy="3586915"/>
          </a:xfrm>
          <a:prstGeom prst="rect">
            <a:avLst/>
          </a:prstGeom>
        </p:spPr>
      </p:pic>
    </p:spTree>
    <p:extLst>
      <p:ext uri="{BB962C8B-B14F-4D97-AF65-F5344CB8AC3E}">
        <p14:creationId xmlns:p14="http://schemas.microsoft.com/office/powerpoint/2010/main" val="12262244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a:t>Blog-Page</a:t>
            </a:r>
          </a:p>
        </p:txBody>
      </p:sp>
      <p:pic>
        <p:nvPicPr>
          <p:cNvPr id="7" name="Picture 6">
            <a:extLst>
              <a:ext uri="{FF2B5EF4-FFF2-40B4-BE49-F238E27FC236}">
                <a16:creationId xmlns:a16="http://schemas.microsoft.com/office/drawing/2014/main" id="{708823CF-4344-66DF-CBB0-A3F1ADC5F47A}"/>
              </a:ext>
            </a:extLst>
          </p:cNvPr>
          <p:cNvPicPr>
            <a:picLocks noChangeAspect="1"/>
          </p:cNvPicPr>
          <p:nvPr/>
        </p:nvPicPr>
        <p:blipFill>
          <a:blip r:embed="rId2"/>
          <a:stretch>
            <a:fillRect/>
          </a:stretch>
        </p:blipFill>
        <p:spPr>
          <a:xfrm>
            <a:off x="1506583" y="1267649"/>
            <a:ext cx="5970210" cy="3358243"/>
          </a:xfrm>
          <a:prstGeom prst="rect">
            <a:avLst/>
          </a:prstGeom>
        </p:spPr>
      </p:pic>
    </p:spTree>
    <p:extLst>
      <p:ext uri="{BB962C8B-B14F-4D97-AF65-F5344CB8AC3E}">
        <p14:creationId xmlns:p14="http://schemas.microsoft.com/office/powerpoint/2010/main" val="2994618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F6256-ED4F-D5CB-996C-FBD384D168E2}"/>
              </a:ext>
            </a:extLst>
          </p:cNvPr>
          <p:cNvSpPr>
            <a:spLocks noGrp="1"/>
          </p:cNvSpPr>
          <p:nvPr>
            <p:ph type="title"/>
          </p:nvPr>
        </p:nvSpPr>
        <p:spPr>
          <a:xfrm>
            <a:off x="215053" y="719666"/>
            <a:ext cx="8421857" cy="547983"/>
          </a:xfrm>
        </p:spPr>
        <p:txBody>
          <a:bodyPr/>
          <a:lstStyle/>
          <a:p>
            <a:r>
              <a:rPr lang="en-IN" sz="1600" b="1">
                <a:solidFill>
                  <a:srgbClr val="213163"/>
                </a:solidFill>
                <a:latin typeface="+mj-lt"/>
              </a:rPr>
              <a:t>Future </a:t>
            </a:r>
            <a:r>
              <a:rPr lang="en-US" sz="1600" b="1">
                <a:solidFill>
                  <a:srgbClr val="213163"/>
                </a:solidFill>
                <a:latin typeface="+mj-lt"/>
              </a:rPr>
              <a:t>Enhancements</a:t>
            </a:r>
            <a:r>
              <a:rPr lang="en-US" sz="1600" b="1">
                <a:solidFill>
                  <a:srgbClr val="374151"/>
                </a:solidFill>
                <a:latin typeface="+mj-lt"/>
                <a:cs typeface="Times New Roman" panose="02020603050405020304" pitchFamily="18" charset="0"/>
              </a:rPr>
              <a:t>:</a:t>
            </a:r>
            <a:br>
              <a:rPr lang="en-US" b="0" i="0">
                <a:solidFill>
                  <a:srgbClr val="374151"/>
                </a:solidFill>
                <a:effectLst/>
                <a:latin typeface="Söhne"/>
              </a:rPr>
            </a:br>
            <a:endParaRPr lang="en-US"/>
          </a:p>
        </p:txBody>
      </p:sp>
      <p:sp>
        <p:nvSpPr>
          <p:cNvPr id="4" name="TextBox 3">
            <a:extLst>
              <a:ext uri="{FF2B5EF4-FFF2-40B4-BE49-F238E27FC236}">
                <a16:creationId xmlns:a16="http://schemas.microsoft.com/office/drawing/2014/main" id="{B6E75B55-D0A0-D4D1-9041-0B460F92473E}"/>
              </a:ext>
            </a:extLst>
          </p:cNvPr>
          <p:cNvSpPr txBox="1"/>
          <p:nvPr/>
        </p:nvSpPr>
        <p:spPr>
          <a:xfrm>
            <a:off x="1062790" y="1556087"/>
            <a:ext cx="6322079" cy="2031325"/>
          </a:xfrm>
          <a:prstGeom prst="rect">
            <a:avLst/>
          </a:prstGeom>
          <a:noFill/>
        </p:spPr>
        <p:txBody>
          <a:bodyPr wrap="square" rtlCol="0">
            <a:spAutoFit/>
          </a:bodyPr>
          <a:lstStyle/>
          <a:p>
            <a:pPr algn="l"/>
            <a:r>
              <a:rPr lang="en-US" i="0" dirty="0">
                <a:solidFill>
                  <a:srgbClr val="002060"/>
                </a:solidFill>
                <a:effectLst/>
                <a:highlight>
                  <a:srgbClr val="FFFFFF"/>
                </a:highlight>
                <a:latin typeface="Söhne"/>
              </a:rPr>
              <a:t>Security is a top priority throughout the development process, with measures such as HTTPS implementation, input validation, and protection against common web vulnerabilities ensuring the integrity and confidentiality of user data. The application is designed to be responsive and accessible across various devices and screen sizes, accommodating users' preferences for browsing and booking rental cars on the go.</a:t>
            </a:r>
          </a:p>
          <a:p>
            <a:pPr algn="l"/>
            <a:endParaRPr lang="en-US" i="0" dirty="0">
              <a:solidFill>
                <a:srgbClr val="002060"/>
              </a:solidFill>
              <a:effectLst/>
              <a:highlight>
                <a:srgbClr val="FFFFFF"/>
              </a:highlight>
              <a:latin typeface="Söhne"/>
            </a:endParaRPr>
          </a:p>
          <a:p>
            <a:pPr algn="l"/>
            <a:endParaRPr lang="en-US" b="0" i="0" dirty="0">
              <a:solidFill>
                <a:srgbClr val="0D0D0D"/>
              </a:solidFill>
              <a:effectLst/>
              <a:highlight>
                <a:srgbClr val="FFFFFF"/>
              </a:highlight>
              <a:latin typeface="Söhne"/>
            </a:endParaRPr>
          </a:p>
          <a:p>
            <a:br>
              <a:rPr lang="en-US" dirty="0"/>
            </a:br>
            <a:endParaRPr lang="en-IN" dirty="0"/>
          </a:p>
        </p:txBody>
      </p:sp>
    </p:spTree>
    <p:extLst>
      <p:ext uri="{BB962C8B-B14F-4D97-AF65-F5344CB8AC3E}">
        <p14:creationId xmlns:p14="http://schemas.microsoft.com/office/powerpoint/2010/main" val="13231287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Conclusion</a:t>
            </a:r>
            <a:endParaRPr lang="en-IN" sz="1600"/>
          </a:p>
        </p:txBody>
      </p:sp>
      <p:cxnSp>
        <p:nvCxnSpPr>
          <p:cNvPr id="2" name="Straight Connector 1">
            <a:extLst>
              <a:ext uri="{FF2B5EF4-FFF2-40B4-BE49-F238E27FC236}">
                <a16:creationId xmlns:a16="http://schemas.microsoft.com/office/drawing/2014/main" id="{7BAAD3EB-5AF8-2850-D7B6-2D787F8D5CA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81E9EAEF-4D2C-D890-53FC-DD6FC1B36C83}"/>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a:extLst>
              <a:ext uri="{FF2B5EF4-FFF2-40B4-BE49-F238E27FC236}">
                <a16:creationId xmlns:a16="http://schemas.microsoft.com/office/drawing/2014/main" id="{7B9DD527-7A11-82DF-D170-DA33B1E2DD50}"/>
              </a:ext>
            </a:extLst>
          </p:cNvPr>
          <p:cNvSpPr txBox="1"/>
          <p:nvPr/>
        </p:nvSpPr>
        <p:spPr>
          <a:xfrm>
            <a:off x="933598" y="1372194"/>
            <a:ext cx="6670963" cy="2246769"/>
          </a:xfrm>
          <a:prstGeom prst="rect">
            <a:avLst/>
          </a:prstGeom>
          <a:noFill/>
        </p:spPr>
        <p:txBody>
          <a:bodyPr wrap="square" rtlCol="0">
            <a:spAutoFit/>
          </a:bodyPr>
          <a:lstStyle/>
          <a:p>
            <a:pPr marL="285750" indent="-285750">
              <a:buFont typeface="Wingdings" panose="05000000000000000000" pitchFamily="2" charset="2"/>
              <a:buChar char="§"/>
            </a:pPr>
            <a:r>
              <a:rPr lang="en-US" b="0" i="0" dirty="0">
                <a:solidFill>
                  <a:srgbClr val="002060"/>
                </a:solidFill>
                <a:effectLst/>
                <a:highlight>
                  <a:srgbClr val="FFFFFF"/>
                </a:highlight>
                <a:latin typeface="Söhne"/>
              </a:rPr>
              <a:t>In conclusion, the car rentals application developed on the Django framework represents a significant milestone in modern transportation services. </a:t>
            </a:r>
          </a:p>
          <a:p>
            <a:pPr marL="285750" indent="-285750">
              <a:buFont typeface="Wingdings" panose="05000000000000000000" pitchFamily="2" charset="2"/>
              <a:buChar char="§"/>
            </a:pPr>
            <a:endParaRPr lang="en-US" dirty="0">
              <a:solidFill>
                <a:srgbClr val="002060"/>
              </a:solidFill>
              <a:highlight>
                <a:srgbClr val="FFFFFF"/>
              </a:highlight>
              <a:latin typeface="Söhne"/>
            </a:endParaRPr>
          </a:p>
          <a:p>
            <a:pPr marL="285750" indent="-285750">
              <a:buFont typeface="Wingdings" panose="05000000000000000000" pitchFamily="2" charset="2"/>
              <a:buChar char="§"/>
            </a:pPr>
            <a:r>
              <a:rPr lang="en-US" b="0" i="0" dirty="0">
                <a:solidFill>
                  <a:srgbClr val="002060"/>
                </a:solidFill>
                <a:effectLst/>
                <a:highlight>
                  <a:srgbClr val="FFFFFF"/>
                </a:highlight>
                <a:latin typeface="Söhne"/>
              </a:rPr>
              <a:t>Through seamless integration of advanced features such as user-friendly booking interfaces, extensive car selection, and secure payment gateways, the application aims to revolutionize the way individuals access rental vehicles. </a:t>
            </a:r>
          </a:p>
          <a:p>
            <a:pPr marL="285750" indent="-285750">
              <a:buFont typeface="Wingdings" panose="05000000000000000000" pitchFamily="2" charset="2"/>
              <a:buChar char="§"/>
            </a:pPr>
            <a:endParaRPr lang="en-US" dirty="0">
              <a:solidFill>
                <a:srgbClr val="002060"/>
              </a:solidFill>
              <a:highlight>
                <a:srgbClr val="FFFFFF"/>
              </a:highlight>
              <a:latin typeface="Söhne"/>
            </a:endParaRPr>
          </a:p>
          <a:p>
            <a:pPr marL="285750" indent="-285750">
              <a:buFont typeface="Wingdings" panose="05000000000000000000" pitchFamily="2" charset="2"/>
              <a:buChar char="§"/>
            </a:pPr>
            <a:r>
              <a:rPr lang="en-US" b="0" i="0" dirty="0">
                <a:solidFill>
                  <a:srgbClr val="002060"/>
                </a:solidFill>
                <a:effectLst/>
                <a:highlight>
                  <a:srgbClr val="FFFFFF"/>
                </a:highlight>
                <a:latin typeface="Söhne"/>
              </a:rPr>
              <a:t>By prioritizing customer convenience and satisfaction, we have strived to create an intuitive platform that simplifies the entire rental process, from browsing available vehicles to completing transactions.</a:t>
            </a:r>
            <a:endParaRPr lang="en-IN" dirty="0">
              <a:solidFill>
                <a:srgbClr val="002060"/>
              </a:solidFill>
            </a:endParaRPr>
          </a:p>
        </p:txBody>
      </p:sp>
    </p:spTree>
    <p:extLst>
      <p:ext uri="{BB962C8B-B14F-4D97-AF65-F5344CB8AC3E}">
        <p14:creationId xmlns:p14="http://schemas.microsoft.com/office/powerpoint/2010/main" val="20188784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4528" y="2334505"/>
            <a:ext cx="2149019" cy="474489"/>
          </a:xfrm>
          <a:prstGeom prst="rect">
            <a:avLst/>
          </a:prstGeom>
        </p:spPr>
        <p:txBody>
          <a:bodyPr vert="horz" wrap="square" lIns="0" tIns="12700" rIns="0" bIns="0" rtlCol="0">
            <a:spAutoFit/>
          </a:bodyPr>
          <a:lstStyle/>
          <a:p>
            <a:pPr marL="12700">
              <a:lnSpc>
                <a:spcPct val="100000"/>
              </a:lnSpc>
              <a:spcBef>
                <a:spcPts val="100"/>
              </a:spcBef>
            </a:pPr>
            <a:r>
              <a:rPr lang="en-US" sz="3000" b="1" spc="-5">
                <a:solidFill>
                  <a:srgbClr val="223366"/>
                </a:solidFill>
              </a:rPr>
              <a:t>Thank You!</a:t>
            </a:r>
          </a:p>
        </p:txBody>
      </p:sp>
    </p:spTree>
    <p:extLst>
      <p:ext uri="{BB962C8B-B14F-4D97-AF65-F5344CB8AC3E}">
        <p14:creationId xmlns:p14="http://schemas.microsoft.com/office/powerpoint/2010/main" val="39870245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11" name="Picture 10" descr="A blue and white rectangle with a white border&#10;&#10;Description automatically generated">
            <a:extLst>
              <a:ext uri="{FF2B5EF4-FFF2-40B4-BE49-F238E27FC236}">
                <a16:creationId xmlns:a16="http://schemas.microsoft.com/office/drawing/2014/main" id="{1DDD1C7A-587D-4E91-1F48-EF709EC7474B}"/>
              </a:ext>
            </a:extLst>
          </p:cNvPr>
          <p:cNvPicPr>
            <a:picLocks noChangeAspect="1"/>
          </p:cNvPicPr>
          <p:nvPr/>
        </p:nvPicPr>
        <p:blipFill>
          <a:blip r:embed="rId3"/>
          <a:stretch>
            <a:fillRect/>
          </a:stretch>
        </p:blipFill>
        <p:spPr>
          <a:xfrm>
            <a:off x="0" y="0"/>
            <a:ext cx="9144000" cy="5143500"/>
          </a:xfrm>
          <a:prstGeom prst="rect">
            <a:avLst/>
          </a:prstGeom>
        </p:spPr>
      </p:pic>
      <p:sp>
        <p:nvSpPr>
          <p:cNvPr id="12" name="TextBox 11">
            <a:extLst>
              <a:ext uri="{FF2B5EF4-FFF2-40B4-BE49-F238E27FC236}">
                <a16:creationId xmlns:a16="http://schemas.microsoft.com/office/drawing/2014/main" id="{C96C9006-A794-E787-C5A5-C495983DDB30}"/>
              </a:ext>
            </a:extLst>
          </p:cNvPr>
          <p:cNvSpPr txBox="1"/>
          <p:nvPr/>
        </p:nvSpPr>
        <p:spPr>
          <a:xfrm>
            <a:off x="2422762" y="970065"/>
            <a:ext cx="4283236" cy="43351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930"/>
              </a:lnSpc>
              <a:spcBef>
                <a:spcPct val="0"/>
              </a:spcBef>
            </a:pPr>
            <a:r>
              <a:rPr lang="en-US" sz="2000" b="1">
                <a:solidFill>
                  <a:srgbClr val="213164"/>
                </a:solidFill>
                <a:latin typeface="Arial"/>
                <a:cs typeface="Arial"/>
              </a:rPr>
              <a:t>CAPSTONE PROJECT SHOWCASE</a:t>
            </a:r>
          </a:p>
        </p:txBody>
      </p:sp>
      <p:sp>
        <p:nvSpPr>
          <p:cNvPr id="16" name="Rectangle: Rounded Corners 15">
            <a:extLst>
              <a:ext uri="{FF2B5EF4-FFF2-40B4-BE49-F238E27FC236}">
                <a16:creationId xmlns:a16="http://schemas.microsoft.com/office/drawing/2014/main" id="{8DB24E31-75E2-D2BE-DEE1-91ADB5001A8F}"/>
              </a:ext>
            </a:extLst>
          </p:cNvPr>
          <p:cNvSpPr/>
          <p:nvPr/>
        </p:nvSpPr>
        <p:spPr>
          <a:xfrm>
            <a:off x="956310" y="3037840"/>
            <a:ext cx="7227570" cy="530626"/>
          </a:xfrm>
          <a:prstGeom prst="roundRect">
            <a:avLst/>
          </a:prstGeom>
          <a:solidFill>
            <a:srgbClr val="DFDDFB"/>
          </a:solidFill>
          <a:ln>
            <a:solidFill>
              <a:srgbClr val="DFDD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0">
            <a:extLst>
              <a:ext uri="{FF2B5EF4-FFF2-40B4-BE49-F238E27FC236}">
                <a16:creationId xmlns:a16="http://schemas.microsoft.com/office/drawing/2014/main" id="{5EA4B0C5-E33A-D592-C106-2AB96DBFDD04}"/>
              </a:ext>
            </a:extLst>
          </p:cNvPr>
          <p:cNvSpPr txBox="1"/>
          <p:nvPr/>
        </p:nvSpPr>
        <p:spPr>
          <a:xfrm>
            <a:off x="2129473" y="3183633"/>
            <a:ext cx="4881245"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a:t>Car Rentals Application with Django Framework</a:t>
            </a:r>
            <a:r>
              <a:rPr lang="en-US" sz="1600" b="1">
                <a:latin typeface="+mj-lt"/>
              </a:rPr>
              <a:t> </a:t>
            </a:r>
            <a:endParaRPr lang="en-US" sz="1600" b="1">
              <a:latin typeface="+mj-lt"/>
              <a:cs typeface="Poppins"/>
            </a:endParaRPr>
          </a:p>
        </p:txBody>
      </p:sp>
      <p:sp>
        <p:nvSpPr>
          <p:cNvPr id="19" name="TextBox 10">
            <a:extLst>
              <a:ext uri="{FF2B5EF4-FFF2-40B4-BE49-F238E27FC236}">
                <a16:creationId xmlns:a16="http://schemas.microsoft.com/office/drawing/2014/main" id="{318A4EF8-FF85-6356-89E9-7A3A656EBA3B}"/>
              </a:ext>
            </a:extLst>
          </p:cNvPr>
          <p:cNvSpPr txBox="1"/>
          <p:nvPr/>
        </p:nvSpPr>
        <p:spPr>
          <a:xfrm>
            <a:off x="3872230" y="2704572"/>
            <a:ext cx="1399540"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a:solidFill>
                  <a:schemeClr val="bg1"/>
                </a:solidFill>
                <a:latin typeface="+mj-lt"/>
              </a:rPr>
              <a:t>Project Title</a:t>
            </a:r>
            <a:endParaRPr lang="en-US" sz="1600" b="1">
              <a:solidFill>
                <a:schemeClr val="bg1"/>
              </a:solidFill>
              <a:latin typeface="+mj-lt"/>
              <a:cs typeface="Poppins"/>
            </a:endParaRPr>
          </a:p>
        </p:txBody>
      </p:sp>
      <p:sp>
        <p:nvSpPr>
          <p:cNvPr id="14" name="TextBox 7">
            <a:extLst>
              <a:ext uri="{FF2B5EF4-FFF2-40B4-BE49-F238E27FC236}">
                <a16:creationId xmlns:a16="http://schemas.microsoft.com/office/drawing/2014/main" id="{1A6C2021-F9AE-B643-BC8F-4F6AB30CABCF}"/>
              </a:ext>
            </a:extLst>
          </p:cNvPr>
          <p:cNvSpPr txBox="1"/>
          <p:nvPr/>
        </p:nvSpPr>
        <p:spPr>
          <a:xfrm>
            <a:off x="1276813" y="4029973"/>
            <a:ext cx="6590375" cy="51232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a:solidFill>
                  <a:schemeClr val="bg1"/>
                </a:solidFill>
                <a:latin typeface="+mj-lt"/>
              </a:rPr>
              <a:t>Abstract | Problem Statement | Project Overview |</a:t>
            </a:r>
            <a:r>
              <a:rPr lang="en-US" sz="1600">
                <a:solidFill>
                  <a:schemeClr val="bg1"/>
                </a:solidFill>
                <a:latin typeface="+mj-lt"/>
                <a:ea typeface="+mn-lt"/>
                <a:cs typeface="Poppins"/>
              </a:rPr>
              <a:t> Proposed </a:t>
            </a:r>
            <a:r>
              <a:rPr lang="en-US" sz="1600">
                <a:solidFill>
                  <a:schemeClr val="bg1"/>
                </a:solidFill>
                <a:latin typeface="+mj-lt"/>
                <a:ea typeface="+mn-lt"/>
                <a:cs typeface="+mn-lt"/>
              </a:rPr>
              <a:t>Solution </a:t>
            </a:r>
            <a:r>
              <a:rPr lang="en-US" sz="1600">
                <a:solidFill>
                  <a:schemeClr val="bg1"/>
                </a:solidFill>
                <a:latin typeface="+mj-lt"/>
              </a:rPr>
              <a:t>| </a:t>
            </a:r>
            <a:r>
              <a:rPr lang="en-US" sz="1600">
                <a:solidFill>
                  <a:schemeClr val="bg1"/>
                </a:solidFill>
                <a:latin typeface="+mj-lt"/>
                <a:ea typeface="+mn-lt"/>
                <a:cs typeface="Poppins"/>
              </a:rPr>
              <a:t>Technology Used</a:t>
            </a:r>
            <a:r>
              <a:rPr lang="en-US" sz="1600">
                <a:solidFill>
                  <a:schemeClr val="bg1"/>
                </a:solidFill>
                <a:latin typeface="+mj-lt"/>
              </a:rPr>
              <a:t> | Modelling &amp; Results </a:t>
            </a:r>
            <a:r>
              <a:rPr lang="en-US" sz="1600">
                <a:solidFill>
                  <a:schemeClr val="bg1"/>
                </a:solidFill>
                <a:latin typeface="+mj-lt"/>
                <a:ea typeface="+mn-lt"/>
                <a:cs typeface="+mn-lt"/>
              </a:rPr>
              <a:t>| Conclusion </a:t>
            </a:r>
            <a:endParaRPr lang="en-US" sz="1600">
              <a:solidFill>
                <a:schemeClr val="bg1"/>
              </a:solidFill>
              <a:latin typeface="+mj-lt"/>
              <a:cs typeface="Poppins"/>
            </a:endParaRPr>
          </a:p>
        </p:txBody>
      </p:sp>
    </p:spTree>
    <p:extLst>
      <p:ext uri="{BB962C8B-B14F-4D97-AF65-F5344CB8AC3E}">
        <p14:creationId xmlns:p14="http://schemas.microsoft.com/office/powerpoint/2010/main" val="24274851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709223"/>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Abstract</a:t>
            </a:r>
            <a:endParaRPr lang="en-IN" sz="1600"/>
          </a:p>
        </p:txBody>
      </p:sp>
      <p:cxnSp>
        <p:nvCxnSpPr>
          <p:cNvPr id="3" name="Straight Connector 2">
            <a:extLst>
              <a:ext uri="{FF2B5EF4-FFF2-40B4-BE49-F238E27FC236}">
                <a16:creationId xmlns:a16="http://schemas.microsoft.com/office/drawing/2014/main" id="{0E138CBA-7C0B-348B-874D-0DBE98733F33}"/>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A6F8FB9D-26BD-FFD4-0D44-2DE325084D08}"/>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7" name="TextBox 6">
            <a:extLst>
              <a:ext uri="{FF2B5EF4-FFF2-40B4-BE49-F238E27FC236}">
                <a16:creationId xmlns:a16="http://schemas.microsoft.com/office/drawing/2014/main" id="{5EA52265-E418-94A1-1055-FCA815EA5AEC}"/>
              </a:ext>
            </a:extLst>
          </p:cNvPr>
          <p:cNvSpPr txBox="1"/>
          <p:nvPr/>
        </p:nvSpPr>
        <p:spPr>
          <a:xfrm>
            <a:off x="955040" y="1327573"/>
            <a:ext cx="184731" cy="307777"/>
          </a:xfrm>
          <a:prstGeom prst="rect">
            <a:avLst/>
          </a:prstGeom>
          <a:noFill/>
        </p:spPr>
        <p:txBody>
          <a:bodyPr wrap="none" rtlCol="0">
            <a:spAutoFit/>
          </a:bodyPr>
          <a:lstStyle/>
          <a:p>
            <a:endParaRPr lang="en-IN"/>
          </a:p>
        </p:txBody>
      </p:sp>
      <p:sp>
        <p:nvSpPr>
          <p:cNvPr id="8" name="TextBox 7">
            <a:extLst>
              <a:ext uri="{FF2B5EF4-FFF2-40B4-BE49-F238E27FC236}">
                <a16:creationId xmlns:a16="http://schemas.microsoft.com/office/drawing/2014/main" id="{5B470E3D-CB3A-2686-16AD-47798A7B06F7}"/>
              </a:ext>
            </a:extLst>
          </p:cNvPr>
          <p:cNvSpPr txBox="1"/>
          <p:nvPr/>
        </p:nvSpPr>
        <p:spPr>
          <a:xfrm rot="10800000" flipV="1">
            <a:off x="716478" y="1481461"/>
            <a:ext cx="7141555" cy="2031325"/>
          </a:xfrm>
          <a:prstGeom prst="rect">
            <a:avLst/>
          </a:prstGeom>
          <a:noFill/>
        </p:spPr>
        <p:txBody>
          <a:bodyPr wrap="square" rtlCol="0">
            <a:spAutoFit/>
          </a:bodyPr>
          <a:lstStyle/>
          <a:p>
            <a:r>
              <a:rPr lang="en-US" dirty="0">
                <a:solidFill>
                  <a:srgbClr val="213163"/>
                </a:solidFill>
              </a:rPr>
              <a:t>This paper presents the design and development of a comprehensive car rental application aimed at enhancing the user experience in the realm of modern mobility. A car rental application built using the Django framework streamlines the process of renting vehicles for customers. Leveraging Django's powerful features, developers can create a robust platform with functionalities ranging from managing a fleet of vehicles to facilitating customer bookings. Through Django's model-view-template architecture, developers define models to represent cars, customers, and rental transactions, encapsulating their attributes and relationships. Views handle user interactions, such as browsing available cars or making rental requests.</a:t>
            </a:r>
            <a:endParaRPr lang="en-IN" dirty="0"/>
          </a:p>
        </p:txBody>
      </p:sp>
    </p:spTree>
    <p:extLst>
      <p:ext uri="{BB962C8B-B14F-4D97-AF65-F5344CB8AC3E}">
        <p14:creationId xmlns:p14="http://schemas.microsoft.com/office/powerpoint/2010/main" val="3042168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Problem Statement</a:t>
            </a:r>
            <a:endParaRPr lang="en-IN" sz="1600"/>
          </a:p>
        </p:txBody>
      </p:sp>
      <p:cxnSp>
        <p:nvCxnSpPr>
          <p:cNvPr id="2" name="Straight Connector 1">
            <a:extLst>
              <a:ext uri="{FF2B5EF4-FFF2-40B4-BE49-F238E27FC236}">
                <a16:creationId xmlns:a16="http://schemas.microsoft.com/office/drawing/2014/main" id="{138979D7-DAF1-B9D0-4B15-5F44295BF71F}"/>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771E5D94-0B0E-9E10-390E-F025663AAA0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a:extLst>
              <a:ext uri="{FF2B5EF4-FFF2-40B4-BE49-F238E27FC236}">
                <a16:creationId xmlns:a16="http://schemas.microsoft.com/office/drawing/2014/main" id="{708E7CC3-9CD1-C9EE-989B-D323187A7B6A}"/>
              </a:ext>
            </a:extLst>
          </p:cNvPr>
          <p:cNvSpPr txBox="1"/>
          <p:nvPr/>
        </p:nvSpPr>
        <p:spPr>
          <a:xfrm>
            <a:off x="1029547" y="1228123"/>
            <a:ext cx="6536266" cy="2677656"/>
          </a:xfrm>
          <a:prstGeom prst="rect">
            <a:avLst/>
          </a:prstGeom>
          <a:noFill/>
        </p:spPr>
        <p:txBody>
          <a:bodyPr wrap="square" rtlCol="0">
            <a:spAutoFit/>
          </a:bodyPr>
          <a:lstStyle/>
          <a:p>
            <a:r>
              <a:rPr lang="en-IN" b="1" dirty="0">
                <a:solidFill>
                  <a:srgbClr val="002060"/>
                </a:solidFill>
              </a:rPr>
              <a:t>     </a:t>
            </a:r>
            <a:r>
              <a:rPr lang="en-US" dirty="0">
                <a:solidFill>
                  <a:srgbClr val="002060"/>
                </a:solidFill>
              </a:rPr>
              <a:t>In today's fast-paced world, individuals often require flexible transportation solutions for short-term needs such as commuting, travel, or special occasions. However, finding reliable and convenient car rental services can be challenging due to limited availability, complex booking processes, and security concerns. To address this issue, our project aims to develop a user-friendly car rental application using the Django framework The application will provide a seamless platform for customers to browse, book, and manage rental vehicles effortlessly. Key features will include a comprehensive inventory of cars with detailed descriptions, intuitive booking interfaces, secure payment processing, and real-time availability updates. By leveraging Django's robust development tools and best practices, we seek to create a reliable, scalable, and secure solution that enhances the car rental experience for both customers and service providers.</a:t>
            </a:r>
            <a:endParaRPr lang="en-IN" dirty="0">
              <a:solidFill>
                <a:srgbClr val="002060"/>
              </a:solidFill>
            </a:endParaRPr>
          </a:p>
        </p:txBody>
      </p:sp>
    </p:spTree>
    <p:extLst>
      <p:ext uri="{BB962C8B-B14F-4D97-AF65-F5344CB8AC3E}">
        <p14:creationId xmlns:p14="http://schemas.microsoft.com/office/powerpoint/2010/main" val="5456884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Project Overview</a:t>
            </a:r>
            <a:endParaRPr lang="en-IN" sz="1600"/>
          </a:p>
        </p:txBody>
      </p:sp>
      <p:cxnSp>
        <p:nvCxnSpPr>
          <p:cNvPr id="2" name="Straight Connector 1">
            <a:extLst>
              <a:ext uri="{FF2B5EF4-FFF2-40B4-BE49-F238E27FC236}">
                <a16:creationId xmlns:a16="http://schemas.microsoft.com/office/drawing/2014/main"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0139171D-3AD9-6A2C-2865-384C0BE5CD2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a:extLst>
              <a:ext uri="{FF2B5EF4-FFF2-40B4-BE49-F238E27FC236}">
                <a16:creationId xmlns:a16="http://schemas.microsoft.com/office/drawing/2014/main" id="{D7F062B0-B426-AADB-8A60-142743285BBA}"/>
              </a:ext>
            </a:extLst>
          </p:cNvPr>
          <p:cNvSpPr txBox="1"/>
          <p:nvPr/>
        </p:nvSpPr>
        <p:spPr>
          <a:xfrm>
            <a:off x="1049867" y="1328360"/>
            <a:ext cx="8094133" cy="1169551"/>
          </a:xfrm>
          <a:prstGeom prst="rect">
            <a:avLst/>
          </a:prstGeom>
          <a:noFill/>
        </p:spPr>
        <p:txBody>
          <a:bodyPr wrap="square" rtlCol="0">
            <a:spAutoFit/>
          </a:bodyPr>
          <a:lstStyle/>
          <a:p>
            <a:pPr marL="285750" indent="-285750">
              <a:buFont typeface="Wingdings" panose="05000000000000000000" pitchFamily="2" charset="2"/>
              <a:buChar char="§"/>
            </a:pPr>
            <a:r>
              <a:rPr lang="en-IN" dirty="0"/>
              <a:t>Secure login.</a:t>
            </a:r>
          </a:p>
          <a:p>
            <a:pPr marL="285750" indent="-285750">
              <a:buFont typeface="Wingdings" panose="05000000000000000000" pitchFamily="2" charset="2"/>
              <a:buChar char="§"/>
            </a:pPr>
            <a:r>
              <a:rPr lang="en-IN" dirty="0"/>
              <a:t>Manage car details User-friendly interface for browsing available cars.</a:t>
            </a:r>
          </a:p>
          <a:p>
            <a:pPr marL="285750" indent="-285750">
              <a:buFont typeface="Wingdings" panose="05000000000000000000" pitchFamily="2" charset="2"/>
              <a:buChar char="§"/>
            </a:pPr>
            <a:r>
              <a:rPr lang="en-IN" dirty="0"/>
              <a:t>Allow customers to reserve cars </a:t>
            </a:r>
          </a:p>
          <a:p>
            <a:pPr marL="285750" indent="-285750">
              <a:buFont typeface="Wingdings" panose="05000000000000000000" pitchFamily="2" charset="2"/>
              <a:buChar char="§"/>
            </a:pPr>
            <a:r>
              <a:rPr lang="en-IN" dirty="0"/>
              <a:t>Admin interface.</a:t>
            </a:r>
          </a:p>
          <a:p>
            <a:pPr marL="285750" indent="-285750">
              <a:buFont typeface="Wingdings" panose="05000000000000000000" pitchFamily="2" charset="2"/>
              <a:buChar char="§"/>
            </a:pPr>
            <a:r>
              <a:rPr lang="en-IN" dirty="0"/>
              <a:t>Personalized dashboards</a:t>
            </a:r>
            <a:endParaRPr lang="en-IN" sz="1000" dirty="0"/>
          </a:p>
        </p:txBody>
      </p:sp>
    </p:spTree>
    <p:extLst>
      <p:ext uri="{BB962C8B-B14F-4D97-AF65-F5344CB8AC3E}">
        <p14:creationId xmlns:p14="http://schemas.microsoft.com/office/powerpoint/2010/main" val="12846337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Proposed Solution</a:t>
            </a:r>
            <a:endParaRPr lang="en-IN" sz="1600"/>
          </a:p>
        </p:txBody>
      </p:sp>
      <p:sp>
        <p:nvSpPr>
          <p:cNvPr id="11" name="TextBox 10">
            <a:extLst>
              <a:ext uri="{FF2B5EF4-FFF2-40B4-BE49-F238E27FC236}">
                <a16:creationId xmlns:a16="http://schemas.microsoft.com/office/drawing/2014/main" id="{B46B7C3C-D3E3-FF07-EEDD-95F0B593D118}"/>
              </a:ext>
            </a:extLst>
          </p:cNvPr>
          <p:cNvSpPr txBox="1"/>
          <p:nvPr/>
        </p:nvSpPr>
        <p:spPr>
          <a:xfrm>
            <a:off x="988424" y="1414478"/>
            <a:ext cx="6530340" cy="2314544"/>
          </a:xfrm>
          <a:prstGeom prst="rect">
            <a:avLst/>
          </a:prstGeom>
          <a:noFill/>
        </p:spPr>
        <p:txBody>
          <a:bodyPr wrap="square">
            <a:spAutoFit/>
          </a:bodyPr>
          <a:lstStyle/>
          <a:p>
            <a:pPr algn="l">
              <a:lnSpc>
                <a:spcPct val="150000"/>
              </a:lnSpc>
            </a:pPr>
            <a:r>
              <a:rPr lang="en-US" b="1" dirty="0">
                <a:solidFill>
                  <a:srgbClr val="002060"/>
                </a:solidFill>
                <a:latin typeface="+mj-lt"/>
                <a:cs typeface="Times New Roman" panose="02020603050405020304" pitchFamily="18" charset="0"/>
              </a:rPr>
              <a:t>Payment Integration:</a:t>
            </a:r>
          </a:p>
          <a:p>
            <a:pPr algn="l">
              <a:lnSpc>
                <a:spcPct val="150000"/>
              </a:lnSpc>
            </a:pPr>
            <a:r>
              <a:rPr lang="en-US" dirty="0">
                <a:solidFill>
                  <a:srgbClr val="0000FF"/>
                </a:solidFill>
                <a:latin typeface="+mj-lt"/>
                <a:cs typeface="Times New Roman" panose="02020603050405020304" pitchFamily="18" charset="0"/>
              </a:rPr>
              <a:t>	</a:t>
            </a:r>
            <a:r>
              <a:rPr lang="en-US" dirty="0">
                <a:solidFill>
                  <a:srgbClr val="002060"/>
                </a:solidFill>
                <a:latin typeface="+mj-lt"/>
                <a:cs typeface="Times New Roman" panose="02020603050405020304" pitchFamily="18" charset="0"/>
              </a:rPr>
              <a:t> Integrate a payment gateway such as Stripe or PayPal to facilitate secure online payments for bookings.</a:t>
            </a:r>
          </a:p>
          <a:p>
            <a:pPr algn="l">
              <a:lnSpc>
                <a:spcPct val="150000"/>
              </a:lnSpc>
            </a:pPr>
            <a:r>
              <a:rPr lang="en-US" b="1" dirty="0">
                <a:solidFill>
                  <a:srgbClr val="002060"/>
                </a:solidFill>
                <a:latin typeface="+mj-lt"/>
                <a:cs typeface="Times New Roman" panose="02020603050405020304" pitchFamily="18" charset="0"/>
              </a:rPr>
              <a:t>User Notifications:</a:t>
            </a:r>
          </a:p>
          <a:p>
            <a:pPr algn="l">
              <a:lnSpc>
                <a:spcPct val="150000"/>
              </a:lnSpc>
            </a:pPr>
            <a:r>
              <a:rPr lang="en-US" dirty="0">
                <a:solidFill>
                  <a:srgbClr val="002060"/>
                </a:solidFill>
                <a:latin typeface="+mj-lt"/>
                <a:cs typeface="Times New Roman" panose="02020603050405020304" pitchFamily="18" charset="0"/>
              </a:rPr>
              <a:t>	 Implement email notifications to send confirmation messages for bookings, reminders for upcoming rentals, and receipts for completed transactions.</a:t>
            </a:r>
          </a:p>
        </p:txBody>
      </p:sp>
      <p:cxnSp>
        <p:nvCxnSpPr>
          <p:cNvPr id="2" name="Straight Connector 1">
            <a:extLst>
              <a:ext uri="{FF2B5EF4-FFF2-40B4-BE49-F238E27FC236}">
                <a16:creationId xmlns:a16="http://schemas.microsoft.com/office/drawing/2014/main"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D3393E03-7263-ADFB-23AD-8505198A845E}"/>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539135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DF7BABB-EED8-4057-E09F-18CB2A3A313A}"/>
              </a:ext>
            </a:extLst>
          </p:cNvPr>
          <p:cNvSpPr>
            <a:spLocks noGrp="1"/>
          </p:cNvSpPr>
          <p:nvPr>
            <p:ph type="body" idx="1"/>
          </p:nvPr>
        </p:nvSpPr>
        <p:spPr>
          <a:xfrm>
            <a:off x="365760" y="1079863"/>
            <a:ext cx="8343716" cy="3811354"/>
          </a:xfrm>
        </p:spPr>
        <p:txBody>
          <a:bodyPr/>
          <a:lstStyle/>
          <a:p>
            <a:pPr marL="152396" indent="0">
              <a:buNone/>
            </a:pPr>
            <a:r>
              <a:rPr lang="en-US" sz="1400" b="1" dirty="0">
                <a:solidFill>
                  <a:srgbClr val="002060"/>
                </a:solidFill>
              </a:rPr>
              <a:t>Reviews and Ratings:</a:t>
            </a:r>
          </a:p>
          <a:p>
            <a:pPr marL="152396" indent="0">
              <a:buNone/>
            </a:pPr>
            <a:r>
              <a:rPr lang="en-US" dirty="0"/>
              <a:t>	 </a:t>
            </a:r>
            <a:r>
              <a:rPr lang="en-US" dirty="0">
                <a:solidFill>
                  <a:srgbClr val="002060"/>
                </a:solidFill>
              </a:rPr>
              <a:t>Allow users to leave reviews and ratings for cars they've rented to help other users make informed decisions. Create models to store review data and develop views to display reviews alongside car listings.</a:t>
            </a:r>
          </a:p>
          <a:p>
            <a:pPr marL="152396" indent="0">
              <a:buNone/>
            </a:pPr>
            <a:endParaRPr lang="en-US" dirty="0">
              <a:solidFill>
                <a:srgbClr val="002060"/>
              </a:solidFill>
            </a:endParaRPr>
          </a:p>
          <a:p>
            <a:pPr marL="152396" indent="0">
              <a:buNone/>
            </a:pPr>
            <a:r>
              <a:rPr lang="en-US" sz="1400" b="1" dirty="0">
                <a:solidFill>
                  <a:srgbClr val="002060"/>
                </a:solidFill>
              </a:rPr>
              <a:t>Responsive Design:</a:t>
            </a:r>
          </a:p>
          <a:p>
            <a:pPr marL="152396" indent="0">
              <a:buNone/>
            </a:pPr>
            <a:r>
              <a:rPr lang="en-US" dirty="0">
                <a:solidFill>
                  <a:srgbClr val="002060"/>
                </a:solidFill>
              </a:rPr>
              <a:t>	 Ensure the application is responsive and accessible across different devices and screen sizes by using responsive CSS frameworks like Bootstrap or implementing media queries in custom CSS stylesheets.</a:t>
            </a:r>
          </a:p>
          <a:p>
            <a:pPr marL="152396" indent="0">
              <a:buNone/>
            </a:pPr>
            <a:endParaRPr lang="en-US" dirty="0">
              <a:solidFill>
                <a:srgbClr val="002060"/>
              </a:solidFill>
            </a:endParaRPr>
          </a:p>
          <a:p>
            <a:pPr marL="152396" indent="0">
              <a:buNone/>
            </a:pPr>
            <a:r>
              <a:rPr lang="en-US" sz="1400" b="1" dirty="0">
                <a:solidFill>
                  <a:srgbClr val="002060"/>
                </a:solidFill>
              </a:rPr>
              <a:t>Testing and Deployment:</a:t>
            </a:r>
          </a:p>
          <a:p>
            <a:pPr marL="152396" indent="0">
              <a:buNone/>
            </a:pPr>
            <a:r>
              <a:rPr lang="en-US" dirty="0">
                <a:solidFill>
                  <a:srgbClr val="002060"/>
                </a:solidFill>
              </a:rPr>
              <a:t>	Write unit tests and integration tests to verify the functionality of the application and ensure reliability. Deploy the application to a production environment using platforms like Heroku, AWS, or </a:t>
            </a:r>
            <a:r>
              <a:rPr lang="en-US" dirty="0" err="1">
                <a:solidFill>
                  <a:srgbClr val="002060"/>
                </a:solidFill>
              </a:rPr>
              <a:t>DigitalOcean</a:t>
            </a:r>
            <a:r>
              <a:rPr lang="en-US" dirty="0">
                <a:solidFill>
                  <a:srgbClr val="002060"/>
                </a:solidFill>
              </a:rPr>
              <a:t>, following best practices for scalability, performance, and security.</a:t>
            </a:r>
            <a:endParaRPr lang="en-IN" dirty="0">
              <a:solidFill>
                <a:srgbClr val="002060"/>
              </a:solidFill>
            </a:endParaRPr>
          </a:p>
        </p:txBody>
      </p:sp>
    </p:spTree>
    <p:extLst>
      <p:ext uri="{BB962C8B-B14F-4D97-AF65-F5344CB8AC3E}">
        <p14:creationId xmlns:p14="http://schemas.microsoft.com/office/powerpoint/2010/main" val="665119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C0F19FE-303E-0EE8-0079-C6DFB7A40548}"/>
              </a:ext>
            </a:extLst>
          </p:cNvPr>
          <p:cNvSpPr>
            <a:spLocks noGrp="1"/>
          </p:cNvSpPr>
          <p:nvPr>
            <p:ph type="body" idx="1"/>
          </p:nvPr>
        </p:nvSpPr>
        <p:spPr>
          <a:xfrm>
            <a:off x="311699" y="1219200"/>
            <a:ext cx="7630517" cy="3349800"/>
          </a:xfrm>
        </p:spPr>
        <p:txBody>
          <a:bodyPr/>
          <a:lstStyle/>
          <a:p>
            <a:pPr marL="152396" indent="0">
              <a:buNone/>
            </a:pPr>
            <a:r>
              <a:rPr lang="en-US" sz="1400" b="1" dirty="0">
                <a:solidFill>
                  <a:srgbClr val="002060"/>
                </a:solidFill>
              </a:rPr>
              <a:t>User Authentication and Authorization:</a:t>
            </a:r>
          </a:p>
          <a:p>
            <a:pPr marL="152396" indent="0">
              <a:buNone/>
            </a:pPr>
            <a:endParaRPr lang="en-US" b="1" dirty="0">
              <a:solidFill>
                <a:srgbClr val="002060"/>
              </a:solidFill>
            </a:endParaRPr>
          </a:p>
          <a:p>
            <a:pPr marL="152396" indent="0">
              <a:buNone/>
            </a:pPr>
            <a:r>
              <a:rPr lang="en-US" dirty="0"/>
              <a:t>	</a:t>
            </a:r>
            <a:r>
              <a:rPr lang="en-US" dirty="0">
                <a:solidFill>
                  <a:srgbClr val="002060"/>
                </a:solidFill>
              </a:rPr>
              <a:t> Implement a robust authentication system to allow users to sign up, log in, and manage their profiles securely. Utilize Django's built-in authentication system or third-party packages like Django-</a:t>
            </a:r>
            <a:r>
              <a:rPr lang="en-US" dirty="0" err="1">
                <a:solidFill>
                  <a:srgbClr val="002060"/>
                </a:solidFill>
              </a:rPr>
              <a:t>Allauth</a:t>
            </a:r>
            <a:r>
              <a:rPr lang="en-US" dirty="0">
                <a:solidFill>
                  <a:srgbClr val="002060"/>
                </a:solidFill>
              </a:rPr>
              <a:t> for additional features like social authentication.</a:t>
            </a:r>
          </a:p>
          <a:p>
            <a:pPr marL="152396" indent="0">
              <a:buNone/>
            </a:pPr>
            <a:endParaRPr lang="en-US" dirty="0"/>
          </a:p>
          <a:p>
            <a:pPr marL="152396" indent="0">
              <a:buNone/>
            </a:pPr>
            <a:r>
              <a:rPr lang="en-US" sz="1400" b="1" dirty="0">
                <a:solidFill>
                  <a:srgbClr val="002060"/>
                </a:solidFill>
              </a:rPr>
              <a:t>Car Listings Management:</a:t>
            </a:r>
          </a:p>
          <a:p>
            <a:pPr marL="152396" indent="0">
              <a:buNone/>
            </a:pPr>
            <a:r>
              <a:rPr lang="en-US" dirty="0"/>
              <a:t>	</a:t>
            </a:r>
            <a:r>
              <a:rPr lang="en-US" dirty="0">
                <a:solidFill>
                  <a:srgbClr val="002060"/>
                </a:solidFill>
              </a:rPr>
              <a:t>Create models to represent car listings, including attributes such as make, model, year, price, availability, and images. Use Django's admin interface or build custom forms to allow administrators to manage car listings efficiently.</a:t>
            </a:r>
            <a:endParaRPr lang="en-IN" dirty="0">
              <a:solidFill>
                <a:srgbClr val="002060"/>
              </a:solidFill>
            </a:endParaRPr>
          </a:p>
        </p:txBody>
      </p:sp>
    </p:spTree>
    <p:extLst>
      <p:ext uri="{BB962C8B-B14F-4D97-AF65-F5344CB8AC3E}">
        <p14:creationId xmlns:p14="http://schemas.microsoft.com/office/powerpoint/2010/main" val="5958117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Technology Used</a:t>
            </a:r>
            <a:endParaRPr lang="en-IN" sz="1600"/>
          </a:p>
        </p:txBody>
      </p:sp>
      <p:sp>
        <p:nvSpPr>
          <p:cNvPr id="2" name="Google Shape;62;g5fab984687_2_0">
            <a:extLst>
              <a:ext uri="{FF2B5EF4-FFF2-40B4-BE49-F238E27FC236}">
                <a16:creationId xmlns:a16="http://schemas.microsoft.com/office/drawing/2014/main" id="{07E1EAD1-F835-6956-77CD-17363121C17E}"/>
              </a:ext>
            </a:extLst>
          </p:cNvPr>
          <p:cNvSpPr txBox="1">
            <a:spLocks/>
          </p:cNvSpPr>
          <p:nvPr/>
        </p:nvSpPr>
        <p:spPr>
          <a:xfrm>
            <a:off x="128063" y="1059160"/>
            <a:ext cx="5314387" cy="379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p:txBody>
      </p:sp>
      <p:graphicFrame>
        <p:nvGraphicFramePr>
          <p:cNvPr id="5" name="Diagram 4">
            <a:extLst>
              <a:ext uri="{FF2B5EF4-FFF2-40B4-BE49-F238E27FC236}">
                <a16:creationId xmlns:a16="http://schemas.microsoft.com/office/drawing/2014/main" id="{6907D582-D8F7-CF69-ABAE-503F64E8F161}"/>
              </a:ext>
            </a:extLst>
          </p:cNvPr>
          <p:cNvGraphicFramePr/>
          <p:nvPr>
            <p:extLst>
              <p:ext uri="{D42A27DB-BD31-4B8C-83A1-F6EECF244321}">
                <p14:modId xmlns:p14="http://schemas.microsoft.com/office/powerpoint/2010/main" val="4022671124"/>
              </p:ext>
            </p:extLst>
          </p:nvPr>
        </p:nvGraphicFramePr>
        <p:xfrm>
          <a:off x="-84668" y="615950"/>
          <a:ext cx="8951601"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a:extLst>
              <a:ext uri="{FF2B5EF4-FFF2-40B4-BE49-F238E27FC236}">
                <a16:creationId xmlns:a16="http://schemas.microsoft.com/office/drawing/2014/main" id="{DF48260F-742B-E32A-02FE-B142578BC1A4}"/>
              </a:ext>
            </a:extLst>
          </p:cNvPr>
          <p:cNvPicPr>
            <a:picLocks noChangeAspect="1"/>
          </p:cNvPicPr>
          <p:nvPr/>
        </p:nvPicPr>
        <p:blipFill>
          <a:blip r:embed="rId8"/>
          <a:stretch>
            <a:fillRect/>
          </a:stretch>
        </p:blipFill>
        <p:spPr>
          <a:xfrm>
            <a:off x="1021171" y="1723257"/>
            <a:ext cx="2956469" cy="2573047"/>
          </a:xfrm>
          <a:prstGeom prst="rect">
            <a:avLst/>
          </a:prstGeom>
        </p:spPr>
      </p:pic>
      <p:pic>
        <p:nvPicPr>
          <p:cNvPr id="11" name="Picture 10">
            <a:extLst>
              <a:ext uri="{FF2B5EF4-FFF2-40B4-BE49-F238E27FC236}">
                <a16:creationId xmlns:a16="http://schemas.microsoft.com/office/drawing/2014/main" id="{B089073F-18B7-3DD8-48EB-55DA0C87BA84}"/>
              </a:ext>
            </a:extLst>
          </p:cNvPr>
          <p:cNvPicPr>
            <a:picLocks noChangeAspect="1"/>
          </p:cNvPicPr>
          <p:nvPr/>
        </p:nvPicPr>
        <p:blipFill>
          <a:blip r:embed="rId9"/>
          <a:stretch>
            <a:fillRect/>
          </a:stretch>
        </p:blipFill>
        <p:spPr>
          <a:xfrm>
            <a:off x="4564380" y="1712692"/>
            <a:ext cx="4165599" cy="2090952"/>
          </a:xfrm>
          <a:prstGeom prst="rect">
            <a:avLst/>
          </a:prstGeom>
        </p:spPr>
      </p:pic>
      <p:sp>
        <p:nvSpPr>
          <p:cNvPr id="12" name="TextBox 11">
            <a:extLst>
              <a:ext uri="{FF2B5EF4-FFF2-40B4-BE49-F238E27FC236}">
                <a16:creationId xmlns:a16="http://schemas.microsoft.com/office/drawing/2014/main" id="{652B04F6-FDE4-25BD-3C19-D5DC09B99F1A}"/>
              </a:ext>
            </a:extLst>
          </p:cNvPr>
          <p:cNvSpPr txBox="1"/>
          <p:nvPr/>
        </p:nvSpPr>
        <p:spPr>
          <a:xfrm>
            <a:off x="1000361" y="1361511"/>
            <a:ext cx="3318484" cy="307777"/>
          </a:xfrm>
          <a:prstGeom prst="rect">
            <a:avLst/>
          </a:prstGeom>
          <a:noFill/>
        </p:spPr>
        <p:txBody>
          <a:bodyPr wrap="square" rtlCol="0">
            <a:spAutoFit/>
          </a:bodyPr>
          <a:lstStyle/>
          <a:p>
            <a:pPr algn="ctr"/>
            <a:r>
              <a:rPr lang="en-US"/>
              <a:t>Front-end</a:t>
            </a:r>
          </a:p>
        </p:txBody>
      </p:sp>
      <p:sp>
        <p:nvSpPr>
          <p:cNvPr id="13" name="TextBox 12">
            <a:extLst>
              <a:ext uri="{FF2B5EF4-FFF2-40B4-BE49-F238E27FC236}">
                <a16:creationId xmlns:a16="http://schemas.microsoft.com/office/drawing/2014/main" id="{02E6A23E-BD78-D77E-AD81-17D853BDDC74}"/>
              </a:ext>
            </a:extLst>
          </p:cNvPr>
          <p:cNvSpPr txBox="1"/>
          <p:nvPr/>
        </p:nvSpPr>
        <p:spPr>
          <a:xfrm>
            <a:off x="4865736" y="1287522"/>
            <a:ext cx="3580969" cy="307777"/>
          </a:xfrm>
          <a:prstGeom prst="rect">
            <a:avLst/>
          </a:prstGeom>
          <a:noFill/>
        </p:spPr>
        <p:txBody>
          <a:bodyPr wrap="square" rtlCol="0">
            <a:spAutoFit/>
          </a:bodyPr>
          <a:lstStyle/>
          <a:p>
            <a:pPr algn="ctr"/>
            <a:r>
              <a:rPr lang="en-US"/>
              <a:t>Back-end</a:t>
            </a:r>
          </a:p>
        </p:txBody>
      </p:sp>
      <p:cxnSp>
        <p:nvCxnSpPr>
          <p:cNvPr id="6" name="Straight Connector 5">
            <a:extLst>
              <a:ext uri="{FF2B5EF4-FFF2-40B4-BE49-F238E27FC236}">
                <a16:creationId xmlns:a16="http://schemas.microsoft.com/office/drawing/2014/main" id="{802A8F1A-67E8-0BA1-6B45-F0633689698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Google Shape;61;g5fab984687_2_0">
            <a:extLst>
              <a:ext uri="{FF2B5EF4-FFF2-40B4-BE49-F238E27FC236}">
                <a16:creationId xmlns:a16="http://schemas.microsoft.com/office/drawing/2014/main" id="{3447FF72-B82E-F4FB-B8A0-D3532FD4F749}"/>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83245635"/>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706AB80-2608-47D7-8AC8-FA6BC8A9B27C}">
  <ds:schemaRefs>
    <ds:schemaRef ds:uri="http://schemas.microsoft.com/sharepoint/v3/contenttype/forms"/>
  </ds:schemaRefs>
</ds:datastoreItem>
</file>

<file path=customXml/itemProps2.xml><?xml version="1.0" encoding="utf-8"?>
<ds:datastoreItem xmlns:ds="http://schemas.openxmlformats.org/officeDocument/2006/customXml" ds:itemID="{A6559A34-456E-49A1-8157-9E3D18BFAD36}">
  <ds:schemaRefs>
    <ds:schemaRef ds:uri="9162bd5b-4ed9-4da3-b376-05204580ba3f"/>
    <ds:schemaRef ds:uri="c0fa2617-96bd-425d-8578-e93563fe37c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70</TotalTime>
  <Words>875</Words>
  <Application>Microsoft Office PowerPoint</Application>
  <PresentationFormat>On-screen Show (16:9)</PresentationFormat>
  <Paragraphs>72</Paragraphs>
  <Slides>18</Slides>
  <Notes>10</Notes>
  <HiddenSlides>0</HiddenSlides>
  <MMClips>0</MMClips>
  <ScaleCrop>false</ScaleCrop>
  <HeadingPairs>
    <vt:vector size="8" baseType="variant">
      <vt:variant>
        <vt:lpstr>Fonts Used</vt:lpstr>
      </vt:variant>
      <vt:variant>
        <vt:i4>6</vt:i4>
      </vt:variant>
      <vt:variant>
        <vt:lpstr>Theme</vt:lpstr>
      </vt:variant>
      <vt:variant>
        <vt:i4>1</vt:i4>
      </vt:variant>
      <vt:variant>
        <vt:lpstr>Slide Titles</vt:lpstr>
      </vt:variant>
      <vt:variant>
        <vt:i4>18</vt:i4>
      </vt:variant>
      <vt:variant>
        <vt:lpstr>Custom Shows</vt:lpstr>
      </vt:variant>
      <vt:variant>
        <vt:i4>1</vt:i4>
      </vt:variant>
    </vt:vector>
  </HeadingPairs>
  <TitlesOfParts>
    <vt:vector size="26" baseType="lpstr">
      <vt:lpstr>Arial</vt:lpstr>
      <vt:lpstr>Arial MT</vt:lpstr>
      <vt:lpstr>Calibri</vt:lpstr>
      <vt:lpstr>Söhne</vt:lpstr>
      <vt:lpstr>Times New Roman</vt:lpstr>
      <vt:lpstr>Wingdings</vt:lpstr>
      <vt:lpstr>Simple Light</vt:lpstr>
      <vt:lpstr>PowerPoint Presentation</vt:lpstr>
      <vt:lpstr>PowerPoint Presentation</vt:lpstr>
      <vt:lpstr>Abstract</vt:lpstr>
      <vt:lpstr>Problem Statement</vt:lpstr>
      <vt:lpstr>Project Overview</vt:lpstr>
      <vt:lpstr>Proposed Solution</vt:lpstr>
      <vt:lpstr>PowerPoint Presentation</vt:lpstr>
      <vt:lpstr>PowerPoint Presentation</vt:lpstr>
      <vt:lpstr>Technology Used</vt:lpstr>
      <vt:lpstr>Modelling &amp; Results</vt:lpstr>
      <vt:lpstr>Homepage</vt:lpstr>
      <vt:lpstr>About-Us-Page</vt:lpstr>
      <vt:lpstr>Service-Page</vt:lpstr>
      <vt:lpstr>PowerPoint Presentation</vt:lpstr>
      <vt:lpstr>Blog-Page</vt:lpstr>
      <vt:lpstr>Future Enhancements: </vt:lpstr>
      <vt:lpstr>Conclusion</vt:lpstr>
      <vt:lpstr>Thank You!</vt:lpstr>
      <vt:lpstr>Custom Show 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Sowmi RM</cp:lastModifiedBy>
  <cp:revision>10</cp:revision>
  <dcterms:modified xsi:type="dcterms:W3CDTF">2024-04-11T20:00:33Z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